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EB Garamond"/>
      <p:regular r:id="rId24"/>
      <p:bold r:id="rId25"/>
      <p:italic r:id="rId26"/>
      <p:boldItalic r:id="rId27"/>
    </p:embeddedFont>
    <p:embeddedFont>
      <p:font typeface="Roboto Mon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A2A29D-1A91-4AE3-ACFF-9BCDF0AC34EA}">
  <a:tblStyle styleId="{32A2A29D-1A91-4AE3-ACFF-9BCDF0AC34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EBGaramond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EBGaramond-italic.fntdata"/><Relationship Id="rId25" Type="http://schemas.openxmlformats.org/officeDocument/2006/relationships/font" Target="fonts/EBGaramond-bold.fntdata"/><Relationship Id="rId28" Type="http://schemas.openxmlformats.org/officeDocument/2006/relationships/font" Target="fonts/RobotoMono-regular.fntdata"/><Relationship Id="rId27" Type="http://schemas.openxmlformats.org/officeDocument/2006/relationships/font" Target="fonts/EBGaramon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ea55e37e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ea55e37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nights go by intervals, clearest in Brooklyn and Queens. For 4 boroughs, after 10, it goes by interval of 5. For Manhattan, it goes by intervals of 30.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ea55e37e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ea55e37e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e96c9159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e96c9159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5d0af54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5d0af54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</a:t>
            </a:r>
            <a:r>
              <a:rPr i="1" lang="en"/>
              <a:t>Borough</a:t>
            </a:r>
            <a:r>
              <a:rPr lang="en"/>
              <a:t> is a categorical </a:t>
            </a:r>
            <a:r>
              <a:rPr lang="en"/>
              <a:t>variable</a:t>
            </a:r>
            <a:r>
              <a:rPr lang="en"/>
              <a:t>. It is converted to a dummy </a:t>
            </a:r>
            <a:r>
              <a:rPr lang="en"/>
              <a:t>variable which is three columns of boolean values.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5d0af54a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5d0af54a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5d0af54a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5d0af54a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5d0af54a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5d0af54a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0f75aa0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0f75aa0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e96c9159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e96c9159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eba9c81e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eba9c81e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00420b9a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00420b9a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eba9c81e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eba9c81e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eba9c81ee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eba9c81ee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ea55e37e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ea55e37e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f6c4c3d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f6c4c3d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e96c9159e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e96c9159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672350" y="672300"/>
            <a:ext cx="7844100" cy="3798900"/>
          </a:xfrm>
          <a:prstGeom prst="rect">
            <a:avLst/>
          </a:prstGeom>
          <a:solidFill>
            <a:srgbClr val="FFFFFF">
              <a:alpha val="70950"/>
            </a:srgbClr>
          </a:solidFill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latin typeface="EB Garamond"/>
                <a:ea typeface="EB Garamond"/>
                <a:cs typeface="EB Garamond"/>
                <a:sym typeface="EB Garamond"/>
              </a:rPr>
              <a:t>Airbnb in New York City Analysis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Group 3 </a:t>
            </a:r>
            <a:endParaRPr sz="2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CIS 9650</a:t>
            </a:r>
            <a:endParaRPr sz="2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75" y="997551"/>
            <a:ext cx="2729200" cy="181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9575" y="1007476"/>
            <a:ext cx="2729200" cy="181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300" y="1007462"/>
            <a:ext cx="2729200" cy="18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2650" y="2989250"/>
            <a:ext cx="2729200" cy="18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9225" y="2989250"/>
            <a:ext cx="2729200" cy="18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319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Price vs Minimum Nights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332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Price by Neighborhood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050" y="606525"/>
            <a:ext cx="2872425" cy="204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350" y="1299850"/>
            <a:ext cx="4502424" cy="29905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1050" y="2842875"/>
            <a:ext cx="2966400" cy="21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b="0" l="22547" r="19204" t="0"/>
          <a:stretch/>
        </p:blipFill>
        <p:spPr>
          <a:xfrm>
            <a:off x="0" y="0"/>
            <a:ext cx="4493550" cy="51435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24"/>
          <p:cNvSpPr txBox="1"/>
          <p:nvPr/>
        </p:nvSpPr>
        <p:spPr>
          <a:xfrm>
            <a:off x="4415100" y="1389525"/>
            <a:ext cx="44151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EB Garamond"/>
                <a:ea typeface="EB Garamond"/>
                <a:cs typeface="EB Garamond"/>
                <a:sym typeface="EB Garamond"/>
              </a:rPr>
              <a:t>4. Statistical Analysis</a:t>
            </a:r>
            <a:endParaRPr sz="5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159450" y="61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Linear Regression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75" y="634075"/>
            <a:ext cx="6604576" cy="37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/>
        </p:nvSpPr>
        <p:spPr>
          <a:xfrm>
            <a:off x="277500" y="4259025"/>
            <a:ext cx="8589000" cy="69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We did a linear regression analysis to see the effect of the above variables on the price. Although some </a:t>
            </a:r>
            <a:r>
              <a:rPr lang="en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predictor</a:t>
            </a:r>
            <a:r>
              <a:rPr lang="en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coefficients are significant but the R-squared value is </a:t>
            </a:r>
            <a:r>
              <a:rPr lang="en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extremely</a:t>
            </a:r>
            <a:r>
              <a:rPr lang="en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low (0.039). Only </a:t>
            </a:r>
            <a:r>
              <a:rPr b="1" lang="en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3.9% </a:t>
            </a:r>
            <a:r>
              <a:rPr lang="en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of price </a:t>
            </a:r>
            <a:r>
              <a:rPr lang="en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variability</a:t>
            </a:r>
            <a:r>
              <a:rPr lang="en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comes from those </a:t>
            </a:r>
            <a:r>
              <a:rPr lang="en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variables. Therefore the model cannot predict the price. Mean squared error: </a:t>
            </a:r>
            <a:r>
              <a:rPr b="1" lang="en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92699.09</a:t>
            </a:r>
            <a:endParaRPr b="1" sz="1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2688375" y="1129350"/>
            <a:ext cx="2418300" cy="135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196825" y="12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Regularization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205025" y="4385800"/>
            <a:ext cx="8825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6"/>
          <p:cNvSpPr txBox="1"/>
          <p:nvPr/>
        </p:nvSpPr>
        <p:spPr>
          <a:xfrm>
            <a:off x="517025" y="3808524"/>
            <a:ext cx="8201100" cy="82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EB Garamond"/>
                <a:ea typeface="EB Garamond"/>
                <a:cs typeface="EB Garamond"/>
                <a:sym typeface="EB Garamond"/>
              </a:rPr>
              <a:t>Applying Ridge and Lasso regression as two regularization method improved the Mean Sum of Squares but it did not improve the model over all. </a:t>
            </a:r>
            <a:r>
              <a:rPr lang="en" sz="1500">
                <a:latin typeface="EB Garamond"/>
                <a:ea typeface="EB Garamond"/>
                <a:cs typeface="EB Garamond"/>
                <a:sym typeface="EB Garamond"/>
              </a:rPr>
              <a:t>Regularization</a:t>
            </a:r>
            <a:r>
              <a:rPr lang="en" sz="1500">
                <a:latin typeface="EB Garamond"/>
                <a:ea typeface="EB Garamond"/>
                <a:cs typeface="EB Garamond"/>
                <a:sym typeface="EB Garamond"/>
              </a:rPr>
              <a:t> parameter were obtained by 5 fold cross validation. (1 for Ridge and 0.01 for Lasso)</a:t>
            </a:r>
            <a:endParaRPr sz="1500">
              <a:latin typeface="EB Garamond"/>
              <a:ea typeface="EB Garamond"/>
              <a:cs typeface="EB Garamond"/>
              <a:sym typeface="EB Garamond"/>
            </a:endParaRPr>
          </a:p>
        </p:txBody>
      </p:sp>
      <p:graphicFrame>
        <p:nvGraphicFramePr>
          <p:cNvPr id="151" name="Google Shape;151;p26"/>
          <p:cNvGraphicFramePr/>
          <p:nvPr/>
        </p:nvGraphicFramePr>
        <p:xfrm>
          <a:off x="2335375" y="1203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{32A2A29D-1A91-4AE3-ACFF-9BCDF0AC34EA}</a:tableStyleId>
              </a:tblPr>
              <a:tblGrid>
                <a:gridCol w="2009250"/>
                <a:gridCol w="2009250"/>
              </a:tblGrid>
              <a:tr h="4563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Ridge and Lasso</a:t>
                      </a:r>
                      <a:endParaRPr b="1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 hMerge="1"/>
              </a:tr>
              <a:tr h="44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Train RMSE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271.95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44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Train R-Squared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0.038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44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Test RSME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304.46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44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Test R-Squared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0.0308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97775" y="-89150"/>
            <a:ext cx="85206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Predict Type of a Property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B Garamond"/>
                <a:ea typeface="EB Garamond"/>
                <a:cs typeface="EB Garamond"/>
                <a:sym typeface="EB Garamond"/>
              </a:rPr>
              <a:t>Binary Classification with Logistic Regression and Random Forest</a:t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199175" y="840150"/>
            <a:ext cx="84192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We would like to see if “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Latitude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”, “Longitude”, “Minimum nights” “Reviews per month”, “Listing counts” and “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Availability”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can predict if the property is the entire house/apartment or it is a room.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graphicFrame>
        <p:nvGraphicFramePr>
          <p:cNvPr id="158" name="Google Shape;158;p27"/>
          <p:cNvGraphicFramePr/>
          <p:nvPr/>
        </p:nvGraphicFramePr>
        <p:xfrm>
          <a:off x="275288" y="342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{32A2A29D-1A91-4AE3-ACFF-9BCDF0AC34EA}</a:tableStyleId>
              </a:tblPr>
              <a:tblGrid>
                <a:gridCol w="1514600"/>
                <a:gridCol w="1457200"/>
              </a:tblGrid>
              <a:tr h="4038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Logistic Regression Confusion Matrix</a:t>
                      </a:r>
                      <a:endParaRPr b="1"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 hMerge="1"/>
              </a:tr>
              <a:tr h="44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5060 (True Negative)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6764 (False Positive)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44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4149 (False Negative)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8475 (True Positive)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375" y="1558175"/>
            <a:ext cx="4593365" cy="17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75" y="1558163"/>
            <a:ext cx="3098275" cy="17887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" name="Google Shape;161;p27"/>
          <p:cNvGraphicFramePr/>
          <p:nvPr/>
        </p:nvGraphicFramePr>
        <p:xfrm>
          <a:off x="3444663" y="342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{32A2A29D-1A91-4AE3-ACFF-9BCDF0AC34EA}</a:tableStyleId>
              </a:tblPr>
              <a:tblGrid>
                <a:gridCol w="1514600"/>
                <a:gridCol w="1457200"/>
              </a:tblGrid>
              <a:tr h="4595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Random Forest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Confusion Matrix</a:t>
                      </a:r>
                      <a:endParaRPr b="1"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 hMerge="1"/>
              </a:tr>
              <a:tr h="53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8049</a:t>
                      </a: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(True Negative)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3775</a:t>
                      </a: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(False Positive)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53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3472 </a:t>
                      </a: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(False Negative)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9152</a:t>
                      </a: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(True Positive)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62" name="Google Shape;162;p27"/>
          <p:cNvGraphicFramePr/>
          <p:nvPr/>
        </p:nvGraphicFramePr>
        <p:xfrm>
          <a:off x="6609488" y="342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{32A2A29D-1A91-4AE3-ACFF-9BCDF0AC34EA}</a:tableStyleId>
              </a:tblPr>
              <a:tblGrid>
                <a:gridCol w="1165075"/>
                <a:gridCol w="1120950"/>
              </a:tblGrid>
              <a:tr h="4452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Accuracy Score</a:t>
                      </a:r>
                      <a:endParaRPr b="1"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 hMerge="1"/>
              </a:tr>
              <a:tr h="53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Logistic Regression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55%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53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Random Forest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69%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97775" y="73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Binary Classification with Random Forest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205025" y="4385800"/>
            <a:ext cx="8825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 txBox="1"/>
          <p:nvPr/>
        </p:nvSpPr>
        <p:spPr>
          <a:xfrm>
            <a:off x="517025" y="770850"/>
            <a:ext cx="82011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We would like to see if “Minimum nights” “Reviews per month”, “Listing counts” and “Availability” can predict if the price of a private room in Manhattan is above average or below average by applying Random Forest method. 70% of the data is used for the train and 30% for the test set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401225" y="4184425"/>
            <a:ext cx="8443500" cy="62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The score for Random Forest is 0.72. That mean </a:t>
            </a: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72%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of time it predict correctly whether a room in Manhattan is expensive or not compared to the mean.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50" y="1694550"/>
            <a:ext cx="3075050" cy="22317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2" name="Google Shape;172;p28"/>
          <p:cNvGraphicFramePr/>
          <p:nvPr/>
        </p:nvGraphicFramePr>
        <p:xfrm>
          <a:off x="3351400" y="175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{32A2A29D-1A91-4AE3-ACFF-9BCDF0AC34EA}</a:tableStyleId>
              </a:tblPr>
              <a:tblGrid>
                <a:gridCol w="1194725"/>
                <a:gridCol w="1194725"/>
                <a:gridCol w="1301700"/>
              </a:tblGrid>
              <a:tr h="5004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Random Forest Confusion Matrix</a:t>
                      </a:r>
                      <a:endParaRPr b="1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 hMerge="1"/>
                <a:tc hMerge="1"/>
              </a:tr>
              <a:tr h="67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Predicted False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Predicted 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46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Actual False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1564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165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46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Actual 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474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148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73" name="Google Shape;173;p28"/>
          <p:cNvGraphicFramePr/>
          <p:nvPr/>
        </p:nvGraphicFramePr>
        <p:xfrm>
          <a:off x="7234200" y="175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{32A2A29D-1A91-4AE3-ACFF-9BCDF0AC34EA}</a:tableStyleId>
              </a:tblPr>
              <a:tblGrid>
                <a:gridCol w="770750"/>
                <a:gridCol w="839750"/>
              </a:tblGrid>
              <a:tr h="1142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Standardized</a:t>
                      </a:r>
                      <a:endParaRPr b="1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Confusion Matrix</a:t>
                      </a:r>
                      <a:endParaRPr b="1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 hMerge="1"/>
              </a:tr>
              <a:tr h="52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0.66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0.07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52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0.20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0.06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 rotWithShape="1">
          <a:blip r:embed="rId3">
            <a:alphaModFix amt="87000"/>
          </a:blip>
          <a:srcRect b="26289" l="0" r="0" t="13162"/>
          <a:stretch/>
        </p:blipFill>
        <p:spPr>
          <a:xfrm>
            <a:off x="0" y="1450450"/>
            <a:ext cx="9144000" cy="369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/>
          <p:nvPr/>
        </p:nvSpPr>
        <p:spPr>
          <a:xfrm>
            <a:off x="-11200" y="1456775"/>
            <a:ext cx="9144000" cy="3693000"/>
          </a:xfrm>
          <a:prstGeom prst="rect">
            <a:avLst/>
          </a:prstGeom>
          <a:solidFill>
            <a:srgbClr val="DCA0A0">
              <a:alpha val="625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4">
            <a:alphaModFix/>
          </a:blip>
          <a:srcRect b="0" l="0" r="68168" t="0"/>
          <a:stretch/>
        </p:blipFill>
        <p:spPr>
          <a:xfrm>
            <a:off x="3459250" y="2195275"/>
            <a:ext cx="2377902" cy="233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2788050" y="228850"/>
            <a:ext cx="37203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E06666"/>
                </a:solidFill>
                <a:latin typeface="EB Garamond"/>
                <a:ea typeface="EB Garamond"/>
                <a:cs typeface="EB Garamond"/>
                <a:sym typeface="EB Garamond"/>
              </a:rPr>
              <a:t>Thank you! </a:t>
            </a:r>
            <a:endParaRPr sz="6000">
              <a:solidFill>
                <a:srgbClr val="E0666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 amt="62000"/>
          </a:blip>
          <a:srcRect b="16205" l="0" r="685" t="0"/>
          <a:stretch/>
        </p:blipFill>
        <p:spPr>
          <a:xfrm>
            <a:off x="-31425" y="0"/>
            <a:ext cx="9175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76800" y="840450"/>
            <a:ext cx="7790400" cy="3462600"/>
          </a:xfrm>
          <a:prstGeom prst="rect">
            <a:avLst/>
          </a:prstGeom>
          <a:solidFill>
            <a:srgbClr val="FFFFFF">
              <a:alpha val="79330"/>
            </a:srgbClr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 Agenda</a:t>
            </a:r>
            <a:endParaRPr sz="32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66700" lvl="0" marL="628650" rtl="0" algn="l">
              <a:spcBef>
                <a:spcPts val="160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" sz="2400">
                <a:latin typeface="EB Garamond"/>
                <a:ea typeface="EB Garamond"/>
                <a:cs typeface="EB Garamond"/>
                <a:sym typeface="EB Garamond"/>
              </a:rPr>
              <a:t>Introduction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266700" lvl="0" marL="628650" rtl="0" algn="l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" sz="2400">
                <a:latin typeface="EB Garamond"/>
                <a:ea typeface="EB Garamond"/>
                <a:cs typeface="EB Garamond"/>
                <a:sym typeface="EB Garamond"/>
              </a:rPr>
              <a:t>Summary of Dataset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266700" lvl="0" marL="628650" rtl="0" algn="l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" sz="2400">
                <a:latin typeface="EB Garamond"/>
                <a:ea typeface="EB Garamond"/>
                <a:cs typeface="EB Garamond"/>
                <a:sym typeface="EB Garamond"/>
              </a:rPr>
              <a:t>Data Visualization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266700" lvl="0" marL="628650" rtl="0" algn="l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" sz="2400">
                <a:latin typeface="EB Garamond"/>
                <a:ea typeface="EB Garamond"/>
                <a:cs typeface="EB Garamond"/>
                <a:sym typeface="EB Garamond"/>
              </a:rPr>
              <a:t>Statistical Analysis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-1557475" y="582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ctr">
              <a:spcBef>
                <a:spcPts val="0"/>
              </a:spcBef>
              <a:spcAft>
                <a:spcPts val="0"/>
              </a:spcAft>
              <a:buSzPts val="5000"/>
              <a:buFont typeface="EB Garamond"/>
              <a:buAutoNum type="arabicPeriod"/>
            </a:pPr>
            <a:r>
              <a:rPr lang="en" sz="5000">
                <a:latin typeface="EB Garamond"/>
                <a:ea typeface="EB Garamond"/>
                <a:cs typeface="EB Garamond"/>
                <a:sym typeface="EB Garamond"/>
              </a:rPr>
              <a:t>Introduction</a:t>
            </a:r>
            <a:endParaRPr sz="5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Purpose of Analysis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684925" y="1215300"/>
            <a:ext cx="7752600" cy="3468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>
                <a:latin typeface="EB Garamond"/>
                <a:ea typeface="EB Garamond"/>
                <a:cs typeface="EB Garamond"/>
                <a:sym typeface="EB Garamond"/>
              </a:rPr>
              <a:t>Airbnb has risen </a:t>
            </a:r>
            <a:r>
              <a:rPr lang="en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as the main platform for travelers to find affordable accommodation, and transformed the hospitality industry and the way people travel </a:t>
            </a:r>
            <a:endParaRPr sz="20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EB Garamond"/>
              <a:buChar char="-"/>
            </a:pPr>
            <a:r>
              <a:rPr lang="en" sz="2000">
                <a:latin typeface="EB Garamond"/>
                <a:ea typeface="EB Garamond"/>
                <a:cs typeface="EB Garamond"/>
                <a:sym typeface="EB Garamond"/>
              </a:rPr>
              <a:t>Our purpose is to s</a:t>
            </a:r>
            <a:r>
              <a:rPr lang="en" sz="2000">
                <a:latin typeface="EB Garamond"/>
                <a:ea typeface="EB Garamond"/>
                <a:cs typeface="EB Garamond"/>
                <a:sym typeface="EB Garamond"/>
              </a:rPr>
              <a:t>tudy the Airbnb market in New York City, and derive meaningful observations and trend analysis about Airbnb listings in the city </a:t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EB Garamond"/>
              <a:buChar char="-"/>
            </a:pPr>
            <a:r>
              <a:rPr lang="en" sz="2000">
                <a:latin typeface="EB Garamond"/>
                <a:ea typeface="EB Garamond"/>
                <a:cs typeface="EB Garamond"/>
                <a:sym typeface="EB Garamond"/>
              </a:rPr>
              <a:t>We also aim to identify the best statistical model in predicting Airbnb’s prices using Python </a:t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525" y="185613"/>
            <a:ext cx="1611773" cy="906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0" y="2150875"/>
            <a:ext cx="365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EB Garamond"/>
                <a:ea typeface="EB Garamond"/>
                <a:cs typeface="EB Garamond"/>
                <a:sym typeface="EB Garamond"/>
              </a:rPr>
              <a:t>2</a:t>
            </a:r>
            <a:r>
              <a:rPr lang="en" sz="5000">
                <a:latin typeface="EB Garamond"/>
                <a:ea typeface="EB Garamond"/>
                <a:cs typeface="EB Garamond"/>
                <a:sym typeface="EB Garamond"/>
              </a:rPr>
              <a:t>. </a:t>
            </a:r>
            <a:r>
              <a:rPr lang="en" sz="5000">
                <a:latin typeface="EB Garamond"/>
                <a:ea typeface="EB Garamond"/>
                <a:cs typeface="EB Garamond"/>
                <a:sym typeface="EB Garamond"/>
              </a:rPr>
              <a:t>Summary of Dataset</a:t>
            </a:r>
            <a:endParaRPr sz="50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0" l="27087" r="0" t="0"/>
          <a:stretch/>
        </p:blipFill>
        <p:spPr>
          <a:xfrm>
            <a:off x="4288125" y="25"/>
            <a:ext cx="48549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877194" y="0"/>
            <a:ext cx="77192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Description of Dataset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848250" y="1466650"/>
            <a:ext cx="7447500" cy="2956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Char char="-"/>
            </a:pPr>
            <a:r>
              <a:rPr lang="en" sz="2300">
                <a:latin typeface="EB Garamond"/>
                <a:ea typeface="EB Garamond"/>
                <a:cs typeface="EB Garamond"/>
                <a:sym typeface="EB Garamond"/>
              </a:rPr>
              <a:t>47906 unique values 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Char char="-"/>
            </a:pPr>
            <a:r>
              <a:rPr lang="en" sz="2300">
                <a:latin typeface="EB Garamond"/>
                <a:ea typeface="EB Garamond"/>
                <a:cs typeface="EB Garamond"/>
                <a:sym typeface="EB Garamond"/>
              </a:rPr>
              <a:t>16 columns with 16 different variables 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Char char="-"/>
            </a:pPr>
            <a:r>
              <a:rPr lang="en" sz="2300">
                <a:latin typeface="EB Garamond"/>
                <a:ea typeface="EB Garamond"/>
                <a:cs typeface="EB Garamond"/>
                <a:sym typeface="EB Garamond"/>
              </a:rPr>
              <a:t>Focus on locations, price, room types and reviews 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69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EB Garamond"/>
                <a:ea typeface="EB Garamond"/>
                <a:cs typeface="EB Garamond"/>
                <a:sym typeface="EB Garamond"/>
              </a:rPr>
              <a:t>3. Data Visualizations</a:t>
            </a:r>
            <a:endParaRPr sz="50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0" l="16114" r="0" t="0"/>
          <a:stretch/>
        </p:blipFill>
        <p:spPr>
          <a:xfrm>
            <a:off x="0" y="1509994"/>
            <a:ext cx="9144000" cy="3633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General Observations by Borough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0" y="1917399"/>
            <a:ext cx="2983425" cy="197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324" y="1933250"/>
            <a:ext cx="2902446" cy="19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2325" y="1917400"/>
            <a:ext cx="3073270" cy="19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319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Price vs Number of Reviews Per Month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5950"/>
            <a:ext cx="2900150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9438" y="979238"/>
            <a:ext cx="2810588" cy="1873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7625" y="945950"/>
            <a:ext cx="2810575" cy="1873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2900" y="2940425"/>
            <a:ext cx="2900150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7650" y="2940425"/>
            <a:ext cx="2900150" cy="19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09F39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